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9"/>
  </p:notesMasterIdLst>
  <p:sldIdLst>
    <p:sldId id="259" r:id="rId2"/>
    <p:sldId id="260" r:id="rId3"/>
    <p:sldId id="320" r:id="rId4"/>
    <p:sldId id="353" r:id="rId5"/>
    <p:sldId id="262" r:id="rId6"/>
    <p:sldId id="354" r:id="rId7"/>
    <p:sldId id="339" r:id="rId8"/>
    <p:sldId id="355" r:id="rId9"/>
    <p:sldId id="356" r:id="rId10"/>
    <p:sldId id="286" r:id="rId11"/>
    <p:sldId id="274" r:id="rId12"/>
    <p:sldId id="276" r:id="rId13"/>
    <p:sldId id="279" r:id="rId14"/>
    <p:sldId id="341" r:id="rId15"/>
    <p:sldId id="381" r:id="rId16"/>
    <p:sldId id="363" r:id="rId17"/>
    <p:sldId id="322" r:id="rId18"/>
    <p:sldId id="301" r:id="rId19"/>
    <p:sldId id="357" r:id="rId20"/>
    <p:sldId id="302" r:id="rId21"/>
    <p:sldId id="314" r:id="rId22"/>
    <p:sldId id="342" r:id="rId23"/>
    <p:sldId id="294" r:id="rId24"/>
    <p:sldId id="348" r:id="rId25"/>
    <p:sldId id="349" r:id="rId26"/>
    <p:sldId id="350" r:id="rId27"/>
    <p:sldId id="359" r:id="rId28"/>
    <p:sldId id="360" r:id="rId29"/>
    <p:sldId id="376" r:id="rId30"/>
    <p:sldId id="375" r:id="rId31"/>
    <p:sldId id="377" r:id="rId32"/>
    <p:sldId id="364" r:id="rId33"/>
    <p:sldId id="365" r:id="rId34"/>
    <p:sldId id="382" r:id="rId35"/>
    <p:sldId id="352" r:id="rId36"/>
    <p:sldId id="351" r:id="rId37"/>
    <p:sldId id="374" r:id="rId38"/>
    <p:sldId id="383" r:id="rId39"/>
    <p:sldId id="378" r:id="rId40"/>
    <p:sldId id="372" r:id="rId41"/>
    <p:sldId id="370" r:id="rId42"/>
    <p:sldId id="371" r:id="rId43"/>
    <p:sldId id="312" r:id="rId44"/>
    <p:sldId id="373" r:id="rId45"/>
    <p:sldId id="379" r:id="rId46"/>
    <p:sldId id="380" r:id="rId47"/>
    <p:sldId id="284" r:id="rId48"/>
    <p:sldId id="385" r:id="rId49"/>
    <p:sldId id="384" r:id="rId50"/>
    <p:sldId id="386" r:id="rId51"/>
    <p:sldId id="389" r:id="rId52"/>
    <p:sldId id="388" r:id="rId53"/>
    <p:sldId id="387" r:id="rId54"/>
    <p:sldId id="390" r:id="rId55"/>
    <p:sldId id="391" r:id="rId56"/>
    <p:sldId id="392" r:id="rId57"/>
    <p:sldId id="39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689C5B-A5F5-42E3-B69B-F176D2521263}">
          <p14:sldIdLst>
            <p14:sldId id="259"/>
            <p14:sldId id="260"/>
            <p14:sldId id="320"/>
            <p14:sldId id="353"/>
            <p14:sldId id="262"/>
            <p14:sldId id="354"/>
            <p14:sldId id="339"/>
            <p14:sldId id="355"/>
            <p14:sldId id="356"/>
            <p14:sldId id="286"/>
            <p14:sldId id="274"/>
            <p14:sldId id="276"/>
            <p14:sldId id="279"/>
            <p14:sldId id="341"/>
            <p14:sldId id="381"/>
            <p14:sldId id="363"/>
            <p14:sldId id="322"/>
            <p14:sldId id="301"/>
            <p14:sldId id="357"/>
            <p14:sldId id="302"/>
            <p14:sldId id="314"/>
            <p14:sldId id="342"/>
            <p14:sldId id="294"/>
            <p14:sldId id="348"/>
            <p14:sldId id="349"/>
            <p14:sldId id="350"/>
            <p14:sldId id="359"/>
            <p14:sldId id="360"/>
            <p14:sldId id="376"/>
            <p14:sldId id="375"/>
            <p14:sldId id="377"/>
            <p14:sldId id="364"/>
            <p14:sldId id="365"/>
            <p14:sldId id="382"/>
            <p14:sldId id="352"/>
            <p14:sldId id="351"/>
            <p14:sldId id="374"/>
            <p14:sldId id="383"/>
            <p14:sldId id="378"/>
            <p14:sldId id="372"/>
            <p14:sldId id="370"/>
            <p14:sldId id="371"/>
            <p14:sldId id="312"/>
            <p14:sldId id="373"/>
            <p14:sldId id="379"/>
            <p14:sldId id="380"/>
            <p14:sldId id="284"/>
            <p14:sldId id="385"/>
            <p14:sldId id="384"/>
            <p14:sldId id="386"/>
            <p14:sldId id="389"/>
            <p14:sldId id="388"/>
            <p14:sldId id="387"/>
            <p14:sldId id="390"/>
            <p14:sldId id="391"/>
            <p14:sldId id="392"/>
            <p14:sldId id="3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MPER" initials="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explosion val="5"/>
          <c:dPt>
            <c:idx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B04E5-68C7-4CEE-B6E3-F62758B8CCAF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C80D-829F-4DF1-8441-47EA8243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C80D-829F-4DF1-8441-47EA8243BB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4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C80D-829F-4DF1-8441-47EA8243BB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C08-32A5-40A6-817E-EC0171D58A62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8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439A-BC24-4E0B-8B40-78DEDFB50FC1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D261-CDB6-4FD5-9FBA-639510DFE811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5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BB41-28BC-45E5-8C48-58111AAA9208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69F2-FD16-4657-9B80-44A2BB5E66B6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7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996F-49BE-48AB-90E4-2A42BB632E13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FBAE-F24B-4559-9EBA-34B6828CDC09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48FE-EEC5-4E09-AE45-A735238BFB84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C642-2420-4DF0-90CB-6FE599216425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303866-B50C-49E6-9479-6351BA39E47D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C186-9B1B-4800-AA68-89A5A0304A98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F6B38-F514-427C-9DC8-D08FDE1390FE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90F92-13EB-4802-A09B-D47689906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SeniorDesign\Videos\ezequiel_walking.w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SeniorDesign\Videos\~PIBAB4.wm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endeavourpartners.net/assets/Wearables-and-the-Science-of-Human-Behavior-Change-EP4.pdf" TargetMode="External"/><Relationship Id="rId3" Type="http://schemas.openxmlformats.org/officeDocument/2006/relationships/hyperlink" Target="http://www.nike.com/us/en_us/c/nikeplus-fuelband" TargetMode="External"/><Relationship Id="rId7" Type="http://schemas.openxmlformats.org/officeDocument/2006/relationships/hyperlink" Target="http://fitness-trackers.findthebest.com/" TargetMode="External"/><Relationship Id="rId2" Type="http://schemas.openxmlformats.org/officeDocument/2006/relationships/hyperlink" Target="http://www.cdc.gov/diabetes/statis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rk.com/products/lark-pro/feature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jawbone.com/up" TargetMode="External"/><Relationship Id="rId10" Type="http://schemas.openxmlformats.org/officeDocument/2006/relationships/hyperlink" Target="http://www.faculty.fairfield.edu/wdornfeld/ME312/ToothLoads04.pdf" TargetMode="External"/><Relationship Id="rId4" Type="http://schemas.openxmlformats.org/officeDocument/2006/relationships/hyperlink" Target="http://www.fitbit.com/flex" TargetMode="External"/><Relationship Id="rId9" Type="http://schemas.openxmlformats.org/officeDocument/2006/relationships/hyperlink" Target="http://www.roymech.co.uk/Useful_Tables/Drive/Gear_Efficiency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15" y="210957"/>
            <a:ext cx="8911770" cy="1765101"/>
          </a:xfrm>
        </p:spPr>
        <p:txBody>
          <a:bodyPr>
            <a:noAutofit/>
          </a:bodyPr>
          <a:lstStyle/>
          <a:p>
            <a:r>
              <a:rPr lang="en-US" sz="5400" dirty="0"/>
              <a:t>Biomechanical </a:t>
            </a:r>
            <a:r>
              <a:rPr lang="en-US" sz="5400" dirty="0" smtClean="0"/>
              <a:t>Energy Harvester for Health Monitoring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61" y="2608637"/>
            <a:ext cx="7714129" cy="36924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Faculty Advisors: 	Dr. </a:t>
            </a:r>
            <a:r>
              <a:rPr lang="en-US" dirty="0" err="1" smtClean="0"/>
              <a:t>Caruntu</a:t>
            </a:r>
            <a:r>
              <a:rPr lang="en-US" dirty="0" smtClean="0"/>
              <a:t> &amp; Dr. Fuentes</a:t>
            </a:r>
            <a:endParaRPr lang="en-US" dirty="0"/>
          </a:p>
          <a:p>
            <a:r>
              <a:rPr lang="en-US" dirty="0" smtClean="0"/>
              <a:t>Course Advisor: 	Dr. Sarkar</a:t>
            </a:r>
          </a:p>
          <a:p>
            <a:endParaRPr lang="en-US" dirty="0"/>
          </a:p>
          <a:p>
            <a:r>
              <a:rPr lang="en-US" sz="2200" dirty="0"/>
              <a:t>Ezequiel </a:t>
            </a:r>
            <a:r>
              <a:rPr lang="en-US" sz="2200" dirty="0" smtClean="0"/>
              <a:t>Juarez</a:t>
            </a:r>
          </a:p>
          <a:p>
            <a:endParaRPr lang="en-US" sz="2200" dirty="0"/>
          </a:p>
          <a:p>
            <a:r>
              <a:rPr lang="en-US" sz="2200" dirty="0"/>
              <a:t>Christian </a:t>
            </a:r>
            <a:r>
              <a:rPr lang="en-US" sz="2200" dirty="0" smtClean="0"/>
              <a:t>Quintero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Bonifacio</a:t>
            </a:r>
            <a:r>
              <a:rPr lang="en-US" sz="2200" dirty="0" smtClean="0"/>
              <a:t> Salinas</a:t>
            </a:r>
          </a:p>
          <a:p>
            <a:endParaRPr lang="en-US" sz="2200" dirty="0"/>
          </a:p>
          <a:p>
            <a:r>
              <a:rPr lang="en-US" sz="2200" dirty="0"/>
              <a:t>Jaime </a:t>
            </a:r>
            <a:r>
              <a:rPr lang="en-US" sz="2200" dirty="0" err="1"/>
              <a:t>Sifuentes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1172" y="5612563"/>
            <a:ext cx="590596" cy="688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21" y="3310550"/>
            <a:ext cx="541873" cy="703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0" y="4085915"/>
            <a:ext cx="625195" cy="703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14247" t="4978" r="10427" b="13638"/>
          <a:stretch/>
        </p:blipFill>
        <p:spPr>
          <a:xfrm rot="16200000" flipH="1">
            <a:off x="2953554" y="4887659"/>
            <a:ext cx="739007" cy="598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86" y="4391828"/>
            <a:ext cx="1781404" cy="19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Decomposition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53601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5429" y="3192942"/>
            <a:ext cx="161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Monitor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4141" y="2962109"/>
            <a:ext cx="177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Generator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9485" y="5118732"/>
            <a:ext cx="13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Sub-Function </a:t>
            </a:r>
            <a:r>
              <a:rPr lang="en-US" dirty="0" smtClean="0"/>
              <a:t>1-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13397"/>
              </p:ext>
            </p:extLst>
          </p:nvPr>
        </p:nvGraphicFramePr>
        <p:xfrm>
          <a:off x="839790" y="2088130"/>
          <a:ext cx="7675560" cy="1630680"/>
        </p:xfrm>
        <a:graphic>
          <a:graphicData uri="http://schemas.openxmlformats.org/drawingml/2006/table">
            <a:tbl>
              <a:tblPr firstRow="1" firstCol="1" lastCol="1">
                <a:tableStyleId>{3C2FFA5D-87B4-456A-9821-1D502468CF0F}</a:tableStyleId>
              </a:tblPr>
              <a:tblGrid>
                <a:gridCol w="1535112"/>
                <a:gridCol w="1535112"/>
                <a:gridCol w="1535112"/>
                <a:gridCol w="1535112"/>
                <a:gridCol w="1535112"/>
              </a:tblGrid>
              <a:tr h="1905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 Monitor Decision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Dimension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Power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Score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highlight>
                            <a:srgbClr val="FFFF00"/>
                          </a:highlight>
                        </a:rPr>
                        <a:t>Mio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0.197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0.469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ePulse2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0.049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0.197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0.259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GlobalSat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0.049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0.172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0.049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0.271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188" y="4039643"/>
            <a:ext cx="372189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Battery Voltage:		3.7 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Battery Life:		13 Hrs.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Power Consumption:	86 </a:t>
            </a:r>
            <a:r>
              <a:rPr lang="en-US" dirty="0" err="1" smtClean="0"/>
              <a:t>mW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http://ecx.images-amazon.com/images/I/41zKXFDrCT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01" y="4039643"/>
            <a:ext cx="1146635" cy="182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51" y="0"/>
            <a:ext cx="7543800" cy="1450757"/>
          </a:xfrm>
        </p:spPr>
        <p:txBody>
          <a:bodyPr/>
          <a:lstStyle/>
          <a:p>
            <a:r>
              <a:rPr lang="en-US" dirty="0"/>
              <a:t>Sub-Function </a:t>
            </a:r>
            <a:r>
              <a:rPr lang="en-US" dirty="0" smtClean="0"/>
              <a:t>2- </a:t>
            </a:r>
            <a:r>
              <a:rPr lang="en-US" dirty="0"/>
              <a:t>Selection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891017"/>
              </p:ext>
            </p:extLst>
          </p:nvPr>
        </p:nvGraphicFramePr>
        <p:xfrm>
          <a:off x="1412651" y="1734291"/>
          <a:ext cx="6439534" cy="1761110"/>
        </p:xfrm>
        <a:graphic>
          <a:graphicData uri="http://schemas.openxmlformats.org/drawingml/2006/table">
            <a:tbl>
              <a:tblPr firstRow="1" firstCol="1" lastCol="1" bandRow="1">
                <a:tableStyleId>{3C2FFA5D-87B4-456A-9821-1D502468CF0F}</a:tableStyleId>
              </a:tblPr>
              <a:tblGrid>
                <a:gridCol w="972185"/>
                <a:gridCol w="1407886"/>
                <a:gridCol w="989239"/>
                <a:gridCol w="1535112"/>
                <a:gridCol w="1535112"/>
              </a:tblGrid>
              <a:tr h="190500"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Battery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Dimension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Capacity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Score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LIR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0.148</a:t>
                      </a: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0.074</a:t>
                      </a: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0.185</a:t>
                      </a: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0.407*</a:t>
                      </a:r>
                      <a:endParaRPr lang="en-US" sz="2000" dirty="0"/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PCBM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0.074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0.074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0.185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VL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0.222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0.111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0.074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0.407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651" y="4178758"/>
            <a:ext cx="1904921" cy="116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6583" y="5647765"/>
            <a:ext cx="329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*Capacity / Cost Ratio WINNER!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7188" y="4350967"/>
            <a:ext cx="4118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Volts:			3.6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Capacity:		300 </a:t>
            </a:r>
            <a:r>
              <a:rPr lang="en-US" dirty="0" err="1" smtClean="0"/>
              <a:t>mAh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Diameter		30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Weight:		7.3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Price:			$ 9.50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Sub-Function 3- </a:t>
            </a:r>
            <a:r>
              <a:rPr lang="en-US" dirty="0" smtClean="0"/>
              <a:t>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71854"/>
              </p:ext>
            </p:extLst>
          </p:nvPr>
        </p:nvGraphicFramePr>
        <p:xfrm>
          <a:off x="839790" y="2015559"/>
          <a:ext cx="7675560" cy="1630680"/>
        </p:xfrm>
        <a:graphic>
          <a:graphicData uri="http://schemas.openxmlformats.org/drawingml/2006/table">
            <a:tbl>
              <a:tblPr firstRow="1" firstCol="1" lastCol="1" bandRow="1">
                <a:tableStyleId>{3C2FFA5D-87B4-456A-9821-1D502468CF0F}</a:tableStyleId>
              </a:tblPr>
              <a:tblGrid>
                <a:gridCol w="1535112"/>
                <a:gridCol w="1535112"/>
                <a:gridCol w="1535112"/>
                <a:gridCol w="1535112"/>
                <a:gridCol w="1535112"/>
              </a:tblGrid>
              <a:tr h="1905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Generator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Dimension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Weight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Power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SONGLE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0.056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0.167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0.111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0.334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NIDEC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0.028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0.167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0.445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MINI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0.084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0.084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0.056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0.223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0" r="17876" b="7006"/>
          <a:stretch/>
        </p:blipFill>
        <p:spPr>
          <a:xfrm>
            <a:off x="1385888" y="4085550"/>
            <a:ext cx="1741940" cy="16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3715656" y="3775045"/>
            <a:ext cx="5002893" cy="2685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Step angle 			18°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Step angle  tolerance		0.3°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Holding torque at Un		0.15cNm	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Direction of rotation		reversible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Electrical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Drive Method			2-2 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Number of windings		2/4</a:t>
            </a:r>
            <a:r>
              <a:rPr lang="el-GR" dirty="0" smtClean="0">
                <a:solidFill>
                  <a:schemeClr val="tx1"/>
                </a:solidFill>
              </a:rPr>
              <a:t>	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Rated voltage Un			5V	 	 	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 /phase			500mA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External dimensions		</a:t>
            </a:r>
            <a:r>
              <a:rPr lang="el-GR" dirty="0" smtClean="0">
                <a:solidFill>
                  <a:schemeClr val="tx1"/>
                </a:solidFill>
              </a:rPr>
              <a:t>Φ</a:t>
            </a:r>
            <a:r>
              <a:rPr lang="en-US" dirty="0" smtClean="0">
                <a:solidFill>
                  <a:schemeClr val="tx1"/>
                </a:solidFill>
              </a:rPr>
              <a:t>15X11mm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70485"/>
          </a:xfrm>
        </p:spPr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2" y="1425413"/>
            <a:ext cx="346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measurements are in inches.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 l="28829" t="34043" r="9325" b="28062"/>
          <a:stretch>
            <a:fillRect/>
          </a:stretch>
        </p:blipFill>
        <p:spPr bwMode="auto">
          <a:xfrm>
            <a:off x="4771204" y="2146140"/>
            <a:ext cx="3673719" cy="15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 l="17879" t="31907" r="10475" b="23509"/>
          <a:stretch>
            <a:fillRect/>
          </a:stretch>
        </p:blipFill>
        <p:spPr bwMode="auto">
          <a:xfrm>
            <a:off x="4657344" y="4220572"/>
            <a:ext cx="3664200" cy="18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 cstate="print"/>
          <a:srcRect l="27941" t="34894" r="36098" b="14681"/>
          <a:stretch>
            <a:fillRect/>
          </a:stretch>
        </p:blipFill>
        <p:spPr bwMode="auto">
          <a:xfrm>
            <a:off x="1600757" y="4106183"/>
            <a:ext cx="2138582" cy="20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 cstate="print"/>
          <a:srcRect l="18619" t="24468" r="7120" b="9362"/>
          <a:stretch>
            <a:fillRect/>
          </a:stretch>
        </p:blipFill>
        <p:spPr bwMode="auto">
          <a:xfrm>
            <a:off x="760704" y="1767459"/>
            <a:ext cx="3477311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3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652" t="28358" r="11006" b="30120"/>
          <a:stretch>
            <a:fillRect/>
          </a:stretch>
        </p:blipFill>
        <p:spPr bwMode="auto">
          <a:xfrm>
            <a:off x="463295" y="2206751"/>
            <a:ext cx="8105991" cy="39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3984" y="1780032"/>
            <a:ext cx="329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Dimensions in inches 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5" y="1936944"/>
            <a:ext cx="3666667" cy="20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63" y="2091309"/>
            <a:ext cx="15430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6776" y="4475035"/>
            <a:ext cx="5943600" cy="14192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907" y="452211"/>
            <a:ext cx="436426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5946" y="2776645"/>
            <a:ext cx="1780186" cy="191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Cost</a:t>
            </a:r>
          </a:p>
          <a:p>
            <a:pPr lvl="1"/>
            <a:r>
              <a:rPr lang="en-US" dirty="0" smtClean="0"/>
              <a:t>$60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Estimated Labor Cost (4 Hours @$40/Hour)</a:t>
            </a:r>
          </a:p>
          <a:p>
            <a:pPr lvl="1"/>
            <a:r>
              <a:rPr lang="en-US" dirty="0" smtClean="0"/>
              <a:t>$160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b="1" dirty="0" smtClean="0"/>
              <a:t>Total Prototype Cost:  $220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Material Cost</a:t>
            </a:r>
          </a:p>
          <a:p>
            <a:pPr lvl="1"/>
            <a:r>
              <a:rPr lang="en-US" dirty="0" smtClean="0"/>
              <a:t>$ </a:t>
            </a:r>
            <a:r>
              <a:rPr lang="en-US" dirty="0"/>
              <a:t>8</a:t>
            </a:r>
            <a:r>
              <a:rPr lang="en-US" dirty="0" smtClean="0"/>
              <a:t> per unit (not including health monitor)</a:t>
            </a:r>
          </a:p>
          <a:p>
            <a:r>
              <a:rPr lang="en-US" dirty="0" smtClean="0"/>
              <a:t>Number of Labors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5 for assembly and </a:t>
            </a:r>
            <a:r>
              <a:rPr lang="en-US" dirty="0"/>
              <a:t>5</a:t>
            </a:r>
            <a:r>
              <a:rPr lang="en-US" dirty="0" smtClean="0"/>
              <a:t> engineer</a:t>
            </a:r>
          </a:p>
          <a:p>
            <a:pPr lvl="1"/>
            <a:r>
              <a:rPr lang="en-US" b="1" dirty="0" smtClean="0"/>
              <a:t>100,000 units per year</a:t>
            </a:r>
          </a:p>
          <a:p>
            <a:r>
              <a:rPr lang="en-US" dirty="0" smtClean="0"/>
              <a:t>Labor Cost </a:t>
            </a:r>
          </a:p>
          <a:p>
            <a:pPr lvl="1"/>
            <a:r>
              <a:rPr lang="en-US" dirty="0" smtClean="0"/>
              <a:t>$18 per unit with 30% benefits</a:t>
            </a:r>
          </a:p>
          <a:p>
            <a:r>
              <a:rPr lang="en-US" dirty="0" smtClean="0"/>
              <a:t>Estimated Production Cost</a:t>
            </a:r>
          </a:p>
          <a:p>
            <a:pPr lvl="1"/>
            <a:r>
              <a:rPr lang="en-US" dirty="0" smtClean="0"/>
              <a:t>$32 per unit with </a:t>
            </a:r>
            <a:r>
              <a:rPr lang="en-US" dirty="0"/>
              <a:t>2</a:t>
            </a:r>
            <a:r>
              <a:rPr lang="en-US" dirty="0" smtClean="0"/>
              <a:t>0% overhead</a:t>
            </a:r>
          </a:p>
          <a:p>
            <a:pPr lvl="1"/>
            <a:r>
              <a:rPr lang="en-US" dirty="0" smtClean="0"/>
              <a:t>$62 per unit including HM</a:t>
            </a:r>
            <a:endParaRPr lang="en-US" dirty="0"/>
          </a:p>
          <a:p>
            <a:r>
              <a:rPr lang="en-US" dirty="0" smtClean="0"/>
              <a:t>Distributor / Wholesale Price (30% Profit)</a:t>
            </a:r>
          </a:p>
          <a:p>
            <a:pPr lvl="1"/>
            <a:r>
              <a:rPr lang="en-US" dirty="0" smtClean="0"/>
              <a:t>$80 per unit including 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60" y="282976"/>
            <a:ext cx="7543800" cy="145075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8801" y="1795537"/>
            <a:ext cx="4165600" cy="44207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 Overview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Elevator Speech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Background 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Competitive Products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Final Design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QFD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Problem Definition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Functional Decomposition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Final Design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Circuit Design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Market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Prototype/Production Cost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None/>
            </a:pP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804289" y="1935237"/>
            <a:ext cx="4022211" cy="442070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Manufacturing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Bill of 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Assembly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Test Protocol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Moment of Inertia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 smtClean="0"/>
              <a:t>LabVIEW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Running &amp;Walking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Results &amp; 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Summary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3E25-F41F-4A85-B80A-CCD90EE6D66A}" type="slidenum">
              <a:rPr lang="en-US" sz="1100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Distributor Cost $80</a:t>
            </a:r>
          </a:p>
          <a:p>
            <a:endParaRPr lang="en-US" dirty="0" smtClean="0"/>
          </a:p>
          <a:p>
            <a:r>
              <a:rPr lang="en-US" dirty="0" smtClean="0"/>
              <a:t>Retail Price $105</a:t>
            </a:r>
            <a:endParaRPr lang="en-US" dirty="0"/>
          </a:p>
          <a:p>
            <a:pPr lvl="1"/>
            <a:r>
              <a:rPr lang="en-US" dirty="0" smtClean="0"/>
              <a:t>30% Profit</a:t>
            </a:r>
          </a:p>
          <a:p>
            <a:endParaRPr lang="en-US" dirty="0" smtClean="0"/>
          </a:p>
          <a:p>
            <a:r>
              <a:rPr lang="en-US" dirty="0" smtClean="0"/>
              <a:t>Target QFD Price $90</a:t>
            </a:r>
          </a:p>
          <a:p>
            <a:endParaRPr lang="en-US" dirty="0"/>
          </a:p>
          <a:p>
            <a:r>
              <a:rPr lang="en-US" dirty="0" smtClean="0"/>
              <a:t>Market Size: $10.5 Million</a:t>
            </a:r>
          </a:p>
          <a:p>
            <a:endParaRPr lang="en-US" dirty="0" smtClean="0"/>
          </a:p>
          <a:p>
            <a:r>
              <a:rPr lang="en-US" dirty="0" smtClean="0"/>
              <a:t>Competitive price $100-$200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6536" y="452211"/>
            <a:ext cx="53947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Manufacturing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3832" y="2718587"/>
            <a:ext cx="1780186" cy="191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 cstate="print"/>
          <a:srcRect l="40074" t="20690" r="36702" b="8806"/>
          <a:stretch>
            <a:fillRect/>
          </a:stretch>
        </p:blipFill>
        <p:spPr bwMode="auto">
          <a:xfrm>
            <a:off x="5560167" y="1412738"/>
            <a:ext cx="2583473" cy="47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Process for Prototype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22960" y="1845733"/>
            <a:ext cx="4327264" cy="41922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Create plastic parts using 3D printing process</a:t>
            </a:r>
          </a:p>
          <a:p>
            <a:pPr lvl="1"/>
            <a:r>
              <a:rPr lang="en-US" dirty="0" smtClean="0"/>
              <a:t>1 – Case</a:t>
            </a:r>
          </a:p>
          <a:p>
            <a:pPr lvl="1"/>
            <a:r>
              <a:rPr lang="en-US" dirty="0" smtClean="0"/>
              <a:t>2 &amp;3– Pendulum</a:t>
            </a:r>
          </a:p>
          <a:p>
            <a:r>
              <a:rPr lang="en-US" dirty="0" smtClean="0"/>
              <a:t>Press-fit bearing (4) to case(1)</a:t>
            </a:r>
          </a:p>
          <a:p>
            <a:r>
              <a:rPr lang="en-US" dirty="0" smtClean="0"/>
              <a:t>Epoxy large gear (5) to case (1)</a:t>
            </a:r>
          </a:p>
          <a:p>
            <a:r>
              <a:rPr lang="en-US" dirty="0" smtClean="0"/>
              <a:t>Press fit shaft (6) into the bearing (4)</a:t>
            </a:r>
          </a:p>
          <a:p>
            <a:r>
              <a:rPr lang="en-US" dirty="0" smtClean="0"/>
              <a:t>Super glue small gear (7) to generator (8)</a:t>
            </a:r>
          </a:p>
          <a:p>
            <a:r>
              <a:rPr lang="en-US" dirty="0" smtClean="0"/>
              <a:t>Adhere generator (5) to pendulum (2&amp;3)</a:t>
            </a:r>
          </a:p>
          <a:p>
            <a:r>
              <a:rPr lang="en-US" dirty="0" smtClean="0"/>
              <a:t>Mount tungsten weights (9) on pendulum</a:t>
            </a:r>
          </a:p>
          <a:p>
            <a:r>
              <a:rPr lang="en-US" dirty="0" smtClean="0"/>
              <a:t>Press fit pendulum (2&amp;3) on to shaft (6) </a:t>
            </a:r>
          </a:p>
          <a:p>
            <a:r>
              <a:rPr lang="en-US" dirty="0" smtClean="0"/>
              <a:t>Wire generator (5) phases onto bridge rectifier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7424" y="2231624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109" y="2608124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8949" y="4032597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3182" y="1547130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5811" y="4410819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4131" y="3304564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5125" y="4690142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24621" y="2217980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73517" y="2925116"/>
            <a:ext cx="24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- Prototype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451865"/>
              </p:ext>
            </p:extLst>
          </p:nvPr>
        </p:nvGraphicFramePr>
        <p:xfrm>
          <a:off x="628650" y="2138078"/>
          <a:ext cx="7479926" cy="3371976"/>
        </p:xfrm>
        <a:graphic>
          <a:graphicData uri="http://schemas.openxmlformats.org/drawingml/2006/table">
            <a:tbl>
              <a:tblPr firstRow="1" lastRow="1" lastCol="1">
                <a:tableStyleId>{3C2FFA5D-87B4-456A-9821-1D502468CF0F}</a:tableStyleId>
              </a:tblPr>
              <a:tblGrid>
                <a:gridCol w="2523944"/>
                <a:gridCol w="622149"/>
                <a:gridCol w="2439105"/>
                <a:gridCol w="989783"/>
                <a:gridCol w="904945"/>
              </a:tblGrid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Material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Qty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Provider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PPU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Spur Gear 70T 64P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World of RC Parts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5.75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5.75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Spur Gear 10T 64P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VRC Hobbies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Sankyo A55 Motor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China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MB6S Rectifier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Mouser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Joule Thief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Greece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5.25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49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19.96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Process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3393" y="2544098"/>
            <a:ext cx="3855946" cy="2891960"/>
          </a:xfrm>
          <a:prstGeom prst="rect">
            <a:avLst/>
          </a:prstGeom>
        </p:spPr>
      </p:pic>
      <p:pic>
        <p:nvPicPr>
          <p:cNvPr id="5" name="Picture 4" descr="C:\Users\Chris\AppData\Local\Temp\20150217_1416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3" t="38275" r="32980" b="40019"/>
          <a:stretch/>
        </p:blipFill>
        <p:spPr bwMode="auto">
          <a:xfrm rot="5400000">
            <a:off x="3223260" y="4961503"/>
            <a:ext cx="1652905" cy="967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Chris\AppData\Local\Temp\20150203_132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62105"/>
            <a:ext cx="3710305" cy="2087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2960" y="4249271"/>
            <a:ext cx="371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Printing case – Using </a:t>
            </a:r>
            <a:r>
              <a:rPr lang="en-US" dirty="0" err="1" smtClean="0"/>
              <a:t>Makerbot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5386" y="5937106"/>
            <a:ext cx="371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Fitting Strap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543" y="5902176"/>
            <a:ext cx="263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 fit shaft into bearing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 - Case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2" y="2893807"/>
            <a:ext cx="4265407" cy="319905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7" t="14530" r="18429" b="12251"/>
          <a:stretch>
            <a:fillRect/>
          </a:stretch>
        </p:blipFill>
        <p:spPr bwMode="auto">
          <a:xfrm>
            <a:off x="903641" y="1942278"/>
            <a:ext cx="2782401" cy="21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2388" y="4289612"/>
            <a:ext cx="3644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Decreased case size to shorten printing time.</a:t>
            </a:r>
          </a:p>
          <a:p>
            <a:r>
              <a:rPr lang="en-US" dirty="0" smtClean="0"/>
              <a:t>Changed dimensions slightly to better fit parts.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 – Pendulum Arm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44" y="2830271"/>
            <a:ext cx="3882166" cy="29116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28490" r="25481" b="20228"/>
          <a:stretch>
            <a:fillRect/>
          </a:stretch>
        </p:blipFill>
        <p:spPr bwMode="auto">
          <a:xfrm>
            <a:off x="822960" y="1955986"/>
            <a:ext cx="275399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5459" y="3738282"/>
            <a:ext cx="3523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Split pendulum design into 2 pieces.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Improved ease of printing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Decreased printing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pic>
        <p:nvPicPr>
          <p:cNvPr id="4" name="Picture 3" descr="C:\Users\Chris\Desktop\attachments\20150225_0221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t="15486" r="29120" b="17353"/>
          <a:stretch/>
        </p:blipFill>
        <p:spPr bwMode="auto">
          <a:xfrm>
            <a:off x="5278118" y="4317918"/>
            <a:ext cx="2125345" cy="195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Chris\Desktop\attachments\20150225_0220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31622" r="25852" b="28038"/>
          <a:stretch/>
        </p:blipFill>
        <p:spPr bwMode="auto">
          <a:xfrm rot="10800000">
            <a:off x="5044065" y="1959535"/>
            <a:ext cx="2808605" cy="155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Chris\Desktop\attachments\20150225_0222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10250" r="7675" b="22151"/>
          <a:stretch/>
        </p:blipFill>
        <p:spPr bwMode="auto">
          <a:xfrm>
            <a:off x="822960" y="2368475"/>
            <a:ext cx="3470275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364" y="4814047"/>
            <a:ext cx="400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bearing-shaft and 70T gear onto case.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3365" y="3515285"/>
            <a:ext cx="400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generator onto pendulum armature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Continued</a:t>
            </a:r>
            <a:endParaRPr lang="en-US" dirty="0"/>
          </a:p>
        </p:txBody>
      </p:sp>
      <p:pic>
        <p:nvPicPr>
          <p:cNvPr id="4" name="Content Placeholder 3" descr="C:\Users\Chris\Desktop\attachments\20150225_02080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9378" r="22746" b="1652"/>
          <a:stretch/>
        </p:blipFill>
        <p:spPr bwMode="auto">
          <a:xfrm>
            <a:off x="893112" y="2578991"/>
            <a:ext cx="2853387" cy="2869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Chris\Desktop\attachments\20150225_0210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6979" r="3261" b="24113"/>
          <a:stretch/>
        </p:blipFill>
        <p:spPr bwMode="auto">
          <a:xfrm>
            <a:off x="4213060" y="2663231"/>
            <a:ext cx="3610140" cy="2175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9894" y="1896035"/>
            <a:ext cx="683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Affix pinion gear onto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 pendulum arm onto steel shaft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740" r="9815" b="3086"/>
          <a:stretch/>
        </p:blipFill>
        <p:spPr>
          <a:xfrm rot="5400000">
            <a:off x="2307872" y="2024063"/>
            <a:ext cx="3988505" cy="4022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489" y="3534028"/>
            <a:ext cx="183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Tooth Gear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008" y="5063316"/>
            <a:ext cx="142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3487" y="4400102"/>
            <a:ext cx="138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1168" y="2694938"/>
            <a:ext cx="650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11744" y="5394440"/>
            <a:ext cx="189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Tungsten Weights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77143" y="2921000"/>
            <a:ext cx="99785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77143" y="3746500"/>
            <a:ext cx="1556657" cy="1724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1408" y="5247982"/>
            <a:ext cx="1733926" cy="247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4597360" y="4584768"/>
            <a:ext cx="1716127" cy="2735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51582" y="5579106"/>
            <a:ext cx="1524040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21" y="423184"/>
            <a:ext cx="513352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478" y="2791159"/>
            <a:ext cx="1780186" cy="191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21" y="423184"/>
            <a:ext cx="513352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 Protocol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478" y="2791159"/>
            <a:ext cx="1780186" cy="191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5"/>
          </a:xfrm>
        </p:spPr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p:pic>
        <p:nvPicPr>
          <p:cNvPr id="6" name="Picture 5" descr="C:\Users\OEM\Downloads\20150502_112411_resiz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1" y="4062476"/>
            <a:ext cx="2603499" cy="19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OEM\Downloads\20150502_095539_resized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2969" t="7407" r="20247" b="15873"/>
          <a:stretch>
            <a:fillRect/>
          </a:stretch>
        </p:blipFill>
        <p:spPr bwMode="auto">
          <a:xfrm>
            <a:off x="3503976" y="1651001"/>
            <a:ext cx="23879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:\Users\OEM\Downloads\20150502_112243_resized (1)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1680509"/>
            <a:ext cx="2657475" cy="19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OEM\Downloads\20150502_095653_resized.jpg"/>
          <p:cNvPicPr/>
          <p:nvPr/>
        </p:nvPicPr>
        <p:blipFill>
          <a:blip r:embed="rId5" cstate="print"/>
          <a:srcRect l="14632" t="9259" r="16364" b="18082"/>
          <a:stretch>
            <a:fillRect/>
          </a:stretch>
        </p:blipFill>
        <p:spPr bwMode="auto">
          <a:xfrm>
            <a:off x="3479800" y="4139709"/>
            <a:ext cx="2400300" cy="190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27000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mass – Length Arm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2200" y="1270000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 of Small Oscillation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893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Old Device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04900" y="40513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NEW 2  Device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2700" y="56769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NEW 1  Device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600" y="17399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Old Device</a:t>
            </a:r>
            <a:endParaRPr lang="en-US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95781" y="4537501"/>
            <a:ext cx="2593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Old J = 	2.237 x 10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-4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kg m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b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NEW 1 J = 	3.471 x 10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-5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kg m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NEW 2 J = 	4.772 x 10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-5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kg m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69357"/>
              </p:ext>
            </p:extLst>
          </p:nvPr>
        </p:nvGraphicFramePr>
        <p:xfrm>
          <a:off x="6096000" y="2273301"/>
          <a:ext cx="2806700" cy="1244599"/>
        </p:xfrm>
        <a:graphic>
          <a:graphicData uri="http://schemas.openxmlformats.org/drawingml/2006/table">
            <a:tbl>
              <a:tblPr/>
              <a:tblGrid>
                <a:gridCol w="701675"/>
                <a:gridCol w="701675"/>
                <a:gridCol w="701675"/>
                <a:gridCol w="701675"/>
              </a:tblGrid>
              <a:tr h="28721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 (m)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 (kg)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(s)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0.11413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26" y="1582085"/>
            <a:ext cx="6179068" cy="51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8" y="2215657"/>
            <a:ext cx="2898654" cy="289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77" y="2329840"/>
            <a:ext cx="3657600" cy="2731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1155" y="5481262"/>
                <a:ext cx="116455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𝑚𝑔𝑙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55" y="5481262"/>
                <a:ext cx="1164550" cy="55585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9349" y="5366322"/>
                <a:ext cx="1488004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49" y="5366322"/>
                <a:ext cx="1488004" cy="51860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785" y="5586511"/>
                <a:ext cx="162172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85" y="5586511"/>
                <a:ext cx="1621726" cy="29841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498" r="-749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78385" y="1846514"/>
            <a:ext cx="187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Moment of Inertia Model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01" y="2686033"/>
            <a:ext cx="1572771" cy="20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Content Placeholder 4" descr="C:\Users\Chris\AppData\Local\Microsoft\Windows\INetCache\Content.Word\exper1_transp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0" y="2921288"/>
            <a:ext cx="1579494" cy="197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hris\AppData\Local\Microsoft\Windows\INetCache\Content.Word\exper2_trans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98" y="2904871"/>
            <a:ext cx="2623820" cy="19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hris\AppData\Local\Microsoft\Windows\INetCache\Content.Word\exper3_transp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06" y="2929255"/>
            <a:ext cx="3856355" cy="19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6448" y="5157216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0880" y="5132832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6144" y="5096256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Protocol - Walking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113879"/>
            <a:ext cx="26625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Walking Speed: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2.5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Duration: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120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different tests: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Power Generation w/gears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gear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3x 10s periods for data collecting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ezequiel_walk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2672" y="2060454"/>
            <a:ext cx="5060292" cy="37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Protocol - Running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1981" y="2113879"/>
            <a:ext cx="2714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Running Speed: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Duration: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120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</a:t>
            </a:r>
            <a:r>
              <a:rPr lang="en-US" dirty="0"/>
              <a:t>different tests: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 </a:t>
            </a:r>
            <a:r>
              <a:rPr lang="en-US" dirty="0" smtClean="0"/>
              <a:t>Generation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Power </a:t>
            </a:r>
            <a:r>
              <a:rPr lang="en-US" dirty="0" smtClean="0"/>
              <a:t>Generation w/gears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gear contact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3x 10s periods for data collecting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2" name="~PIBAB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5297" y="2086896"/>
            <a:ext cx="5024283" cy="37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21" y="423184"/>
            <a:ext cx="51335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&amp; Data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478" y="2791159"/>
            <a:ext cx="1780186" cy="191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Code Sample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1799" t="11373" r="39461" b="34599"/>
          <a:stretch/>
        </p:blipFill>
        <p:spPr bwMode="auto">
          <a:xfrm>
            <a:off x="570076" y="2821176"/>
            <a:ext cx="3703638" cy="191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r="31681"/>
          <a:stretch/>
        </p:blipFill>
        <p:spPr bwMode="auto">
          <a:xfrm>
            <a:off x="4657726" y="1829095"/>
            <a:ext cx="4060606" cy="4303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658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Experimental Data (Running 5mph)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4864"/>
            <a:ext cx="4780585" cy="358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199" y="2101849"/>
            <a:ext cx="4749801" cy="35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Health Monitoring Systems (H.M.S) currently limited by batteries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Bio-Mechanical Energy (B.M.E) = alternative source of power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/>
              <a:t>B.M.E. + H.M.S. = New Opportunity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Impact: Health and Environment</a:t>
            </a:r>
            <a:endParaRPr lang="en-US" sz="2200" dirty="0"/>
          </a:p>
          <a:p>
            <a:pPr lvl="1"/>
            <a:r>
              <a:rPr lang="en-US" sz="2200" dirty="0"/>
              <a:t>Diabetes </a:t>
            </a:r>
          </a:p>
          <a:p>
            <a:pPr lvl="2"/>
            <a:r>
              <a:rPr lang="en-US" sz="2200" dirty="0"/>
              <a:t>26% of adults 65 and older</a:t>
            </a:r>
          </a:p>
          <a:p>
            <a:pPr lvl="2"/>
            <a:r>
              <a:rPr lang="en-US" sz="2200" dirty="0" smtClean="0"/>
              <a:t>Over 6 million </a:t>
            </a:r>
            <a:r>
              <a:rPr lang="en-US" sz="2200" dirty="0"/>
              <a:t>increase form 2010 to 2012</a:t>
            </a:r>
          </a:p>
          <a:p>
            <a:pPr lvl="2"/>
            <a:r>
              <a:rPr lang="en-US" sz="2200" dirty="0"/>
              <a:t>7</a:t>
            </a:r>
            <a:r>
              <a:rPr lang="en-US" sz="2200" baseline="30000" dirty="0"/>
              <a:t>th</a:t>
            </a:r>
            <a:r>
              <a:rPr lang="en-US" sz="2200" dirty="0"/>
              <a:t> leading cause of </a:t>
            </a:r>
            <a:r>
              <a:rPr lang="en-US" sz="2200" dirty="0" smtClean="0"/>
              <a:t>death</a:t>
            </a:r>
          </a:p>
          <a:p>
            <a:pPr lvl="2"/>
            <a:r>
              <a:rPr lang="en-US" sz="2200" dirty="0" smtClean="0"/>
              <a:t>76,000 people in Rio Grande Valley</a:t>
            </a:r>
          </a:p>
          <a:p>
            <a:pPr lvl="1"/>
            <a:r>
              <a:rPr lang="en-US" sz="2200" dirty="0" smtClean="0"/>
              <a:t>Environment</a:t>
            </a:r>
            <a:endParaRPr lang="en-US" sz="2200" dirty="0"/>
          </a:p>
          <a:p>
            <a:pPr lvl="2"/>
            <a:r>
              <a:rPr lang="en-US" sz="2200" dirty="0"/>
              <a:t>Environmentally friendly</a:t>
            </a:r>
          </a:p>
          <a:p>
            <a:pPr lvl="2"/>
            <a:r>
              <a:rPr lang="en-US" sz="2200" dirty="0"/>
              <a:t>Minimize waste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</a:t>
            </a:r>
            <a:r>
              <a:rPr lang="en-US" dirty="0"/>
              <a:t>f</a:t>
            </a:r>
            <a:r>
              <a:rPr lang="en-US" dirty="0" smtClean="0"/>
              <a:t>or Running 5mph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471" y="1902514"/>
            <a:ext cx="5694778" cy="42805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7576"/>
            <a:ext cx="7543800" cy="1450757"/>
          </a:xfrm>
        </p:spPr>
        <p:txBody>
          <a:bodyPr/>
          <a:lstStyle/>
          <a:p>
            <a:r>
              <a:rPr lang="en-US" dirty="0" smtClean="0"/>
              <a:t>Kinetic and Electrical Energy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692765"/>
              </p:ext>
            </p:extLst>
          </p:nvPr>
        </p:nvGraphicFramePr>
        <p:xfrm>
          <a:off x="822960" y="2154552"/>
          <a:ext cx="7271657" cy="3509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640"/>
                <a:gridCol w="1169789"/>
                <a:gridCol w="1380973"/>
                <a:gridCol w="1466535"/>
                <a:gridCol w="1435720"/>
              </a:tblGrid>
              <a:tr h="45688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Average Energy (J)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888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35" marR="875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</a:t>
                      </a:r>
                      <a:r>
                        <a:rPr lang="en-US" sz="2000" baseline="-25000" dirty="0" smtClean="0">
                          <a:effectLst/>
                        </a:rPr>
                        <a:t>avg1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</a:t>
                      </a:r>
                      <a:r>
                        <a:rPr lang="en-US" sz="2000" baseline="-25000" dirty="0" smtClean="0">
                          <a:effectLst/>
                        </a:rPr>
                        <a:t>avg2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baseline="-25000" dirty="0">
                          <a:effectLst/>
                        </a:rPr>
                        <a:t>avg3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baseline="-25000" dirty="0" err="1">
                          <a:effectLst/>
                        </a:rPr>
                        <a:t>avg</a:t>
                      </a:r>
                      <a:r>
                        <a:rPr lang="en-US" sz="2000" baseline="-25000" dirty="0">
                          <a:effectLst/>
                        </a:rPr>
                        <a:t>(</a:t>
                      </a:r>
                      <a:r>
                        <a:rPr lang="en-US" sz="2000" baseline="-25000" dirty="0" err="1">
                          <a:effectLst/>
                        </a:rPr>
                        <a:t>elec</a:t>
                      </a:r>
                      <a:r>
                        <a:rPr lang="en-US" sz="2000" baseline="-25000" dirty="0" smtClean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Old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J=2.2e-4 kg m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0.02526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0.02396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0.000579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8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J=3.4e-5 kg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m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0.001433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0.000854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0.00006978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0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New</a:t>
                      </a:r>
                      <a:r>
                        <a:rPr lang="en-US" sz="2000" baseline="-25000" dirty="0" smtClean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J=4.8e-5 kg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m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35" marR="87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0.003267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0.003266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0.002067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2960" y="5715000"/>
            <a:ext cx="754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avg1</a:t>
            </a:r>
            <a:r>
              <a:rPr lang="en-US" dirty="0" smtClean="0"/>
              <a:t>- No </a:t>
            </a:r>
            <a:r>
              <a:rPr lang="en-US" dirty="0"/>
              <a:t>Gear Contact	</a:t>
            </a:r>
            <a:r>
              <a:rPr lang="en-US" dirty="0" smtClean="0"/>
              <a:t>E</a:t>
            </a:r>
            <a:r>
              <a:rPr lang="en-US" baseline="-25000" dirty="0" smtClean="0"/>
              <a:t>avg2</a:t>
            </a:r>
            <a:r>
              <a:rPr lang="en-US" dirty="0" smtClean="0"/>
              <a:t>- Gear contact no gen.</a:t>
            </a:r>
            <a:r>
              <a:rPr lang="en-US" dirty="0"/>
              <a:t>	</a:t>
            </a:r>
            <a:r>
              <a:rPr lang="en-US" dirty="0" smtClean="0"/>
              <a:t>E</a:t>
            </a:r>
            <a:r>
              <a:rPr lang="en-US" baseline="-25000" dirty="0" smtClean="0"/>
              <a:t>avg3</a:t>
            </a:r>
            <a:r>
              <a:rPr lang="en-US" dirty="0" smtClean="0"/>
              <a:t>- Power gen.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Content Placeholder 4" descr="C:\Users\Chris\AppData\Local\Microsoft\Windows\INetCache\Content.Word\exper1_transp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20" y="2654709"/>
            <a:ext cx="412954" cy="52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hris\AppData\Local\Microsoft\Windows\INetCache\Content.Word\exper2_trans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3" y="2658879"/>
            <a:ext cx="680285" cy="5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hris\AppData\Local\Microsoft\Windows\INetCache\Content.Word\exper3_transp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31" y="2685907"/>
            <a:ext cx="914400" cy="468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8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701190"/>
              </p:ext>
            </p:extLst>
          </p:nvPr>
        </p:nvGraphicFramePr>
        <p:xfrm>
          <a:off x="1083127" y="1993902"/>
          <a:ext cx="7043512" cy="2191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513"/>
                <a:gridCol w="1747333"/>
                <a:gridCol w="1747333"/>
                <a:gridCol w="1747333"/>
              </a:tblGrid>
              <a:tr h="40143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Efficiency (%)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Ƞ</a:t>
                      </a:r>
                      <a:r>
                        <a:rPr lang="en-US" sz="2100" baseline="-25000" dirty="0">
                          <a:effectLst/>
                        </a:rPr>
                        <a:t>1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Ƞ</a:t>
                      </a:r>
                      <a:r>
                        <a:rPr lang="en-US" sz="2100" baseline="-25000" dirty="0">
                          <a:effectLst/>
                        </a:rPr>
                        <a:t>2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Ƞ</a:t>
                      </a:r>
                      <a:r>
                        <a:rPr lang="en-US" sz="2100" baseline="-25000" dirty="0">
                          <a:effectLst/>
                        </a:rPr>
                        <a:t>total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Old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94.85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13.72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</a:tr>
              <a:tr h="401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New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22.05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8.92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</a:tr>
              <a:tr h="485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New</a:t>
                      </a:r>
                      <a:r>
                        <a:rPr lang="en-US" sz="1800" baseline="-25000" dirty="0" smtClean="0">
                          <a:effectLst/>
                        </a:rPr>
                        <a:t>2</a:t>
                      </a: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36.73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6.12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359" marR="121359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29" y="4589244"/>
            <a:ext cx="2800350" cy="762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277" y="4589244"/>
            <a:ext cx="371475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653" y="4617819"/>
            <a:ext cx="2057400" cy="7048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2880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Available market for human generated power input</a:t>
            </a:r>
            <a:r>
              <a:rPr lang="en-US" sz="2800" dirty="0"/>
              <a:t> </a:t>
            </a:r>
            <a:r>
              <a:rPr lang="en-US" sz="2800" dirty="0" smtClean="0"/>
              <a:t>for health monitoring</a:t>
            </a:r>
          </a:p>
          <a:p>
            <a:r>
              <a:rPr lang="en-US" sz="2800" dirty="0" smtClean="0"/>
              <a:t>Compared to last year’s design:</a:t>
            </a:r>
          </a:p>
          <a:p>
            <a:pPr lvl="1"/>
            <a:r>
              <a:rPr lang="en-US" sz="2400" dirty="0" smtClean="0"/>
              <a:t>Doubled efficiency</a:t>
            </a:r>
          </a:p>
          <a:p>
            <a:pPr lvl="1"/>
            <a:r>
              <a:rPr lang="en-US" sz="2400" dirty="0" smtClean="0"/>
              <a:t>Smaller total dimensions and weight</a:t>
            </a:r>
          </a:p>
          <a:p>
            <a:pPr lvl="1"/>
            <a:r>
              <a:rPr lang="en-US" sz="2400" dirty="0" smtClean="0"/>
              <a:t>Ergonomic improvements</a:t>
            </a:r>
          </a:p>
          <a:p>
            <a:r>
              <a:rPr lang="en-US" sz="2800" dirty="0" smtClean="0"/>
              <a:t>Further changes needed for improved electrical efficiency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Research available generators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Mitigate electrical energy losses due to rectification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Can be achieved by using higher quality diodes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Improve energy generation while maintaining acceptable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Adjust pendulum design for mounting of weights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Scheduling between group mates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Consulting alternative opinions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Accounting for lead times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Have a backup plan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Project requires more electrical knowledge than expected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Previous circuit experience was limiting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Extended research on generators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Proactive approach i.e. professional mode vs. student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http://www.cdc.gov/diabetes/statistics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http://www.nike.com/us/en_us/c/nikeplus-fuelband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http://www.fitbit.com/flex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https://jawbone.com/up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http://lark.com/products/lark-pro/features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http://fitness-trackers.findthebest.com/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http://endeavourpartners.net/assets/Wearables-and-the-Science-of-Human-Behavior-Change-EP4.pdf</a:t>
            </a:r>
            <a:endParaRPr lang="en-US" dirty="0" smtClean="0"/>
          </a:p>
          <a:p>
            <a:r>
              <a:rPr lang="en-US" u="sng" dirty="0">
                <a:hlinkClick r:id="rId9"/>
              </a:rPr>
              <a:t>http://www.roymech.co.uk/Useful_Tables/Drive/Gear_Efficiency.html</a:t>
            </a:r>
            <a:endParaRPr lang="en-US" dirty="0"/>
          </a:p>
          <a:p>
            <a:r>
              <a:rPr lang="en-US" u="sng" dirty="0">
                <a:hlinkClick r:id="rId10"/>
              </a:rPr>
              <a:t>http://</a:t>
            </a:r>
            <a:r>
              <a:rPr lang="en-US" u="sng" dirty="0" smtClean="0">
                <a:hlinkClick r:id="rId10"/>
              </a:rPr>
              <a:t>www.faculty.fairfield.edu/wdornfeld/ME312/ToothLoads04.pdf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799" t="11373" r="39461" b="34599"/>
          <a:stretch/>
        </p:blipFill>
        <p:spPr bwMode="auto">
          <a:xfrm>
            <a:off x="743498" y="1875552"/>
            <a:ext cx="7543800" cy="3901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032753" cy="4351338"/>
          </a:xfrm>
        </p:spPr>
        <p:txBody>
          <a:bodyPr/>
          <a:lstStyle/>
          <a:p>
            <a:r>
              <a:rPr lang="en-US" dirty="0" smtClean="0"/>
              <a:t>Market Size: 1 in 10 adults. </a:t>
            </a:r>
          </a:p>
          <a:p>
            <a:pPr lvl="1"/>
            <a:r>
              <a:rPr lang="en-US" dirty="0" smtClean="0"/>
              <a:t>24 million fitness tracker users.</a:t>
            </a:r>
          </a:p>
          <a:p>
            <a:r>
              <a:rPr lang="en-US" dirty="0" smtClean="0"/>
              <a:t>Average price: </a:t>
            </a:r>
          </a:p>
          <a:p>
            <a:pPr lvl="1"/>
            <a:r>
              <a:rPr lang="en-US" dirty="0" smtClean="0"/>
              <a:t>$140</a:t>
            </a:r>
          </a:p>
          <a:p>
            <a:r>
              <a:rPr lang="en-US" dirty="0" smtClean="0"/>
              <a:t>Total Market Value: </a:t>
            </a:r>
          </a:p>
          <a:p>
            <a:pPr lvl="1"/>
            <a:r>
              <a:rPr lang="en-US" dirty="0" smtClean="0"/>
              <a:t>$3.4 Billion</a:t>
            </a:r>
          </a:p>
          <a:p>
            <a:r>
              <a:rPr lang="en-US" dirty="0" smtClean="0"/>
              <a:t>Projected Market Capture: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%</a:t>
            </a:r>
          </a:p>
          <a:p>
            <a:r>
              <a:rPr lang="en-US" dirty="0" smtClean="0"/>
              <a:t>Actual Market Value: </a:t>
            </a:r>
          </a:p>
          <a:p>
            <a:pPr lvl="1"/>
            <a:r>
              <a:rPr lang="en-US" dirty="0" smtClean="0"/>
              <a:t>$170 Million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73500" y="2252730"/>
            <a:ext cx="4641850" cy="3497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1442"/>
          <a:stretch/>
        </p:blipFill>
        <p:spPr bwMode="auto">
          <a:xfrm>
            <a:off x="879695" y="536029"/>
            <a:ext cx="7366957" cy="541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783" y="567559"/>
            <a:ext cx="7958104" cy="534872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247" y="819808"/>
            <a:ext cx="7628817" cy="51595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7307"/>
          <a:stretch>
            <a:fillRect/>
          </a:stretch>
        </p:blipFill>
        <p:spPr>
          <a:xfrm>
            <a:off x="141894" y="2175641"/>
            <a:ext cx="8799994" cy="281693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21409"/>
          <a:stretch>
            <a:fillRect/>
          </a:stretch>
        </p:blipFill>
        <p:spPr>
          <a:xfrm>
            <a:off x="1228977" y="693684"/>
            <a:ext cx="6732609" cy="526989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28" y="2134759"/>
            <a:ext cx="8857829" cy="319281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455" y="425670"/>
            <a:ext cx="6347018" cy="566403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53858"/>
          <a:stretch>
            <a:fillRect/>
          </a:stretch>
        </p:blipFill>
        <p:spPr>
          <a:xfrm>
            <a:off x="2238703" y="416394"/>
            <a:ext cx="3730077" cy="5720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80900" y="4572626"/>
            <a:ext cx="465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4360" y="1107542"/>
            <a:ext cx="465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6482"/>
          </a:xfrm>
        </p:spPr>
        <p:txBody>
          <a:bodyPr/>
          <a:lstStyle/>
          <a:p>
            <a:r>
              <a:rPr lang="en-US" dirty="0" smtClean="0"/>
              <a:t>Competitive Products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86030" y="1115708"/>
            <a:ext cx="465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2051" name="Picture 3" descr="C:\Users\BUMPER\Documents\UTPA\Senior Design I\Articles\843801p_alt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368" y="1115708"/>
            <a:ext cx="1087305" cy="166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BUMPER\Documents\UTPA\Senior Design I\Articles\nikefuelb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171" y="4572626"/>
            <a:ext cx="1276350" cy="200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quantifiedbob.com/wp-content/uploads/2014/02/basis-b1-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88"/>
          <a:stretch/>
        </p:blipFill>
        <p:spPr bwMode="auto">
          <a:xfrm>
            <a:off x="5746160" y="1096028"/>
            <a:ext cx="1336809" cy="164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he-gadgeteer.com/wp-content/uploads/2013/04/jawbone-up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51587" y="3784133"/>
            <a:ext cx="2340864" cy="121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519463" y="3222192"/>
            <a:ext cx="358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pic>
        <p:nvPicPr>
          <p:cNvPr id="4098" name="Picture 2" descr="http://www.underconsideration.com/brandnew/archives/lark_life_bracel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41" y="2959768"/>
            <a:ext cx="1693884" cy="14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41104" y="2963077"/>
            <a:ext cx="412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60" y="2852860"/>
            <a:ext cx="246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  <a:endParaRPr lang="en-US" dirty="0"/>
          </a:p>
          <a:p>
            <a:r>
              <a:rPr lang="en-US" dirty="0" smtClean="0"/>
              <a:t>3</a:t>
            </a:r>
            <a:endParaRPr lang="en-US" dirty="0"/>
          </a:p>
          <a:p>
            <a:r>
              <a:rPr lang="en-US" dirty="0" smtClean="0"/>
              <a:t>4</a:t>
            </a:r>
            <a:endParaRPr lang="en-US" dirty="0"/>
          </a:p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/>
          <a:srcRect l="1" r="9984" b="5086"/>
          <a:stretch/>
        </p:blipFill>
        <p:spPr>
          <a:xfrm>
            <a:off x="276663" y="1739796"/>
            <a:ext cx="4905638" cy="330872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21" y="423184"/>
            <a:ext cx="513352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478" y="2791159"/>
            <a:ext cx="1780186" cy="191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1257"/>
            <a:ext cx="7886700" cy="936240"/>
          </a:xfrm>
        </p:spPr>
        <p:txBody>
          <a:bodyPr/>
          <a:lstStyle/>
          <a:p>
            <a:r>
              <a:rPr lang="en-US" dirty="0"/>
              <a:t>Quality Function Deployment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20678" t="15763" r="19967" b="16793"/>
          <a:stretch/>
        </p:blipFill>
        <p:spPr bwMode="auto">
          <a:xfrm>
            <a:off x="628649" y="1197497"/>
            <a:ext cx="7886700" cy="5038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58800"/>
            <a:ext cx="7543800" cy="8944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Needs</a:t>
            </a:r>
            <a:r>
              <a:rPr lang="en-US" sz="3600" b="1" dirty="0"/>
              <a:t>	</a:t>
            </a:r>
            <a:r>
              <a:rPr lang="en-US" sz="3600" b="1" dirty="0" smtClean="0"/>
              <a:t>		Wants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453296"/>
            <a:ext cx="3703320" cy="1892299"/>
          </a:xfrm>
        </p:spPr>
        <p:txBody>
          <a:bodyPr/>
          <a:lstStyle/>
          <a:p>
            <a:r>
              <a:rPr lang="en-US" dirty="0"/>
              <a:t>Portable </a:t>
            </a:r>
            <a:r>
              <a:rPr lang="en-US" dirty="0" smtClean="0"/>
              <a:t>(&lt;120g)</a:t>
            </a:r>
            <a:endParaRPr lang="en-US" dirty="0"/>
          </a:p>
          <a:p>
            <a:r>
              <a:rPr lang="en-US" dirty="0"/>
              <a:t>Comfortable (all day use)</a:t>
            </a:r>
          </a:p>
          <a:p>
            <a:r>
              <a:rPr lang="en-US" dirty="0"/>
              <a:t>Health/Fitness Monitor</a:t>
            </a:r>
          </a:p>
          <a:p>
            <a:r>
              <a:rPr lang="en-US" dirty="0"/>
              <a:t>Battery Life </a:t>
            </a:r>
            <a:r>
              <a:rPr lang="en-US" dirty="0" smtClean="0"/>
              <a:t>Extension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60" y="1453298"/>
            <a:ext cx="3703320" cy="1892297"/>
          </a:xfrm>
        </p:spPr>
        <p:txBody>
          <a:bodyPr/>
          <a:lstStyle/>
          <a:p>
            <a:r>
              <a:rPr lang="en-US" dirty="0"/>
              <a:t>Heart Rate</a:t>
            </a:r>
          </a:p>
          <a:p>
            <a:r>
              <a:rPr lang="en-US" dirty="0"/>
              <a:t>Aesthetically appealing</a:t>
            </a:r>
          </a:p>
          <a:p>
            <a:r>
              <a:rPr lang="en-US" dirty="0" smtClean="0"/>
              <a:t>Pedometer</a:t>
            </a:r>
            <a:endParaRPr lang="en-US" dirty="0"/>
          </a:p>
          <a:p>
            <a:r>
              <a:rPr lang="en-US" dirty="0"/>
              <a:t>Self-Powering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1" y="5660571"/>
            <a:ext cx="613249" cy="6572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2960" y="3005121"/>
            <a:ext cx="7543800" cy="894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Objectives			Constraints</a:t>
            </a:r>
            <a:endParaRPr lang="en-US" sz="3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6629" y="3899617"/>
            <a:ext cx="345694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Target Efficiency &gt; 2% </a:t>
            </a:r>
          </a:p>
          <a:p>
            <a:r>
              <a:rPr lang="en-US" dirty="0" smtClean="0"/>
              <a:t>Comfort (Full day)</a:t>
            </a:r>
          </a:p>
          <a:p>
            <a:r>
              <a:rPr lang="en-US" dirty="0" smtClean="0"/>
              <a:t>Size (2.75"x0.8" )</a:t>
            </a:r>
          </a:p>
          <a:p>
            <a:r>
              <a:rPr lang="en-US" dirty="0" smtClean="0"/>
              <a:t>Weight (&lt;120g)</a:t>
            </a:r>
          </a:p>
          <a:p>
            <a:r>
              <a:rPr lang="en-US" dirty="0" smtClean="0"/>
              <a:t>Cost ($100)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22960" y="3899617"/>
            <a:ext cx="3703320" cy="40233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efficiency </a:t>
            </a:r>
            <a:endParaRPr lang="en-US" dirty="0" smtClean="0"/>
          </a:p>
          <a:p>
            <a:r>
              <a:rPr lang="en-US" dirty="0" smtClean="0"/>
              <a:t>Decrease size/Weight  &lt; 120g</a:t>
            </a:r>
          </a:p>
          <a:p>
            <a:r>
              <a:rPr lang="en-US" dirty="0" smtClean="0"/>
              <a:t>Cost Under $100 </a:t>
            </a:r>
          </a:p>
          <a:p>
            <a:r>
              <a:rPr lang="en-US" dirty="0" smtClean="0"/>
              <a:t>Health Monitoring Device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070" y="165986"/>
            <a:ext cx="603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Problem Definition</a:t>
            </a:r>
            <a:endParaRPr lang="en-US" sz="40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0F92-13EB-4802-A09B-D476899063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</TotalTime>
  <Words>1194</Words>
  <Application>Microsoft Office PowerPoint</Application>
  <PresentationFormat>On-screen Show (4:3)</PresentationFormat>
  <Paragraphs>498</Paragraphs>
  <Slides>57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Retrospect</vt:lpstr>
      <vt:lpstr>Biomechanical Energy Harvester for Health Monitoring</vt:lpstr>
      <vt:lpstr>Outline</vt:lpstr>
      <vt:lpstr>Overview</vt:lpstr>
      <vt:lpstr>Elevator Speech</vt:lpstr>
      <vt:lpstr>Background Research</vt:lpstr>
      <vt:lpstr>Competitive Products</vt:lpstr>
      <vt:lpstr>Final Design</vt:lpstr>
      <vt:lpstr>Quality Function Deployment</vt:lpstr>
      <vt:lpstr>Needs   Wants</vt:lpstr>
      <vt:lpstr>Functional Decomposition</vt:lpstr>
      <vt:lpstr>Sub-Function 1- Selection</vt:lpstr>
      <vt:lpstr>Sub-Function 2- Selection</vt:lpstr>
      <vt:lpstr>Sub-Function 3- Selection</vt:lpstr>
      <vt:lpstr>Final Design</vt:lpstr>
      <vt:lpstr>Comparison</vt:lpstr>
      <vt:lpstr>Circuit</vt:lpstr>
      <vt:lpstr>Market Analysis</vt:lpstr>
      <vt:lpstr>Prototype Cost</vt:lpstr>
      <vt:lpstr>Production Cost</vt:lpstr>
      <vt:lpstr>Market Analysis</vt:lpstr>
      <vt:lpstr>Manufacturing Process</vt:lpstr>
      <vt:lpstr>Manufacturing Process for Prototype</vt:lpstr>
      <vt:lpstr>Bill Of Materials - Prototype</vt:lpstr>
      <vt:lpstr>Manufacturing Process </vt:lpstr>
      <vt:lpstr>3D Print - Case</vt:lpstr>
      <vt:lpstr>3D Print – Pendulum Arm</vt:lpstr>
      <vt:lpstr>Assembly</vt:lpstr>
      <vt:lpstr>Assembly Continued</vt:lpstr>
      <vt:lpstr>Final Design</vt:lpstr>
      <vt:lpstr>Test Protocol</vt:lpstr>
      <vt:lpstr>Moment of Inertia</vt:lpstr>
      <vt:lpstr>Labview </vt:lpstr>
      <vt:lpstr>Modeling</vt:lpstr>
      <vt:lpstr>Experiments</vt:lpstr>
      <vt:lpstr>Testing Protocol - Walking</vt:lpstr>
      <vt:lpstr>Testing Protocol - Running</vt:lpstr>
      <vt:lpstr>Results &amp; Data Analysis</vt:lpstr>
      <vt:lpstr>MATLAB Code Sample</vt:lpstr>
      <vt:lpstr>Experimental Data (Running 5mph)</vt:lpstr>
      <vt:lpstr>Kinetic Energy for Running 5mph</vt:lpstr>
      <vt:lpstr>Kinetic and Electrical Energy</vt:lpstr>
      <vt:lpstr>Efficiency</vt:lpstr>
      <vt:lpstr>Summary</vt:lpstr>
      <vt:lpstr>Future Recommendation</vt:lpstr>
      <vt:lpstr>Best Practices</vt:lpstr>
      <vt:lpstr>Lessons Learned</vt:lpstr>
      <vt:lpstr>References </vt:lpstr>
      <vt:lpstr>Questions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Quintero</dc:creator>
  <cp:lastModifiedBy>Kamalaksha Sarkar</cp:lastModifiedBy>
  <cp:revision>255</cp:revision>
  <dcterms:created xsi:type="dcterms:W3CDTF">2014-10-17T16:43:21Z</dcterms:created>
  <dcterms:modified xsi:type="dcterms:W3CDTF">2015-05-05T17:54:09Z</dcterms:modified>
</cp:coreProperties>
</file>